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7" r:id="rId4"/>
    <p:sldId id="262" r:id="rId5"/>
    <p:sldId id="265" r:id="rId6"/>
    <p:sldId id="266" r:id="rId7"/>
    <p:sldId id="263" r:id="rId8"/>
    <p:sldId id="259" r:id="rId9"/>
    <p:sldId id="273" r:id="rId10"/>
    <p:sldId id="264" r:id="rId11"/>
    <p:sldId id="268" r:id="rId12"/>
    <p:sldId id="269" r:id="rId13"/>
    <p:sldId id="270" r:id="rId14"/>
    <p:sldId id="272" r:id="rId15"/>
    <p:sldId id="274" r:id="rId16"/>
    <p:sldId id="277" r:id="rId17"/>
    <p:sldId id="275" r:id="rId18"/>
    <p:sldId id="276" r:id="rId19"/>
    <p:sldId id="26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35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google.com/docs/answer/183965?co=GENIE.Platform%3DDesktop&amp;hl=e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FCE4F-F4D4-1947-BB41-45BAF79FBB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Scaffolding: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6EA398-F4FF-C842-A405-911B4FBD9B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Developing a Purposeful Writing Process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3B8920F1-5EE0-1849-A8E5-205945F3D94F}"/>
              </a:ext>
            </a:extLst>
          </p:cNvPr>
          <p:cNvSpPr txBox="1">
            <a:spLocks/>
          </p:cNvSpPr>
          <p:nvPr/>
        </p:nvSpPr>
        <p:spPr bwMode="gray">
          <a:xfrm>
            <a:off x="2561723" y="520809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solidFill>
                  <a:schemeClr val="bg1"/>
                </a:solidFill>
              </a:rPr>
              <a:t>Sigrid </a:t>
            </a:r>
            <a:r>
              <a:rPr lang="en-US" b="1" dirty="0" err="1">
                <a:solidFill>
                  <a:schemeClr val="bg1"/>
                </a:solidFill>
              </a:rPr>
              <a:t>Streit</a:t>
            </a:r>
            <a:endParaRPr lang="en-US" b="1" dirty="0">
              <a:solidFill>
                <a:schemeClr val="bg1"/>
              </a:solidFill>
            </a:endParaRPr>
          </a:p>
          <a:p>
            <a:pPr algn="r"/>
            <a:r>
              <a:rPr lang="en-US" b="1" dirty="0" err="1">
                <a:solidFill>
                  <a:schemeClr val="bg1"/>
                </a:solidFill>
              </a:rPr>
              <a:t>streitsi@udmercy.edu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964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6FB09-72DB-3643-817B-4DF76723A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Drafting: Formal or Informal Outlines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E19C5-4763-B34C-BDBD-128884A2B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2" y="2603500"/>
            <a:ext cx="11195539" cy="3416300"/>
          </a:xfrm>
        </p:spPr>
        <p:txBody>
          <a:bodyPr>
            <a:normAutofit/>
          </a:bodyPr>
          <a:lstStyle/>
          <a:p>
            <a:r>
              <a:rPr lang="en-US" dirty="0"/>
              <a:t>Before generating any texts at all, writers can jot a list of subjects or issues that they want to cover in a particular document or paper. Such a list can be developed into a more organized/formal outline.</a:t>
            </a:r>
          </a:p>
          <a:p>
            <a:r>
              <a:rPr lang="en-US" dirty="0"/>
              <a:t>Writers can use a list to keep track of material they want to add or delete to a draft that they are currently working on. </a:t>
            </a:r>
          </a:p>
          <a:p>
            <a:r>
              <a:rPr lang="en-US" dirty="0"/>
              <a:t>Writers can add things that are brought to their attention by the drafts they are writing. </a:t>
            </a:r>
          </a:p>
          <a:p>
            <a:r>
              <a:rPr lang="en-US" dirty="0"/>
              <a:t>Lists also allow people to keep track of what they have done, as they cross off items. </a:t>
            </a:r>
          </a:p>
        </p:txBody>
      </p:sp>
    </p:spTree>
    <p:extLst>
      <p:ext uri="{BB962C8B-B14F-4D97-AF65-F5344CB8AC3E}">
        <p14:creationId xmlns:p14="http://schemas.microsoft.com/office/powerpoint/2010/main" val="2822768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3C4B4-84F9-AE40-8BFF-581B30BE2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843409"/>
          </a:xfrm>
        </p:spPr>
        <p:txBody>
          <a:bodyPr/>
          <a:lstStyle/>
          <a:p>
            <a:r>
              <a:rPr lang="en-US" dirty="0"/>
              <a:t>Drafting: Developing &amp; Contextualizing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6B949-509E-5442-89E9-B1CB82AA6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8" y="2603500"/>
            <a:ext cx="11195539" cy="34163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/>
              </a:rPr>
              <a:t>Helps students understand where their argument fits in the ongoing academic conversation.</a:t>
            </a:r>
          </a:p>
          <a:p>
            <a:r>
              <a:rPr lang="en-US" dirty="0">
                <a:sym typeface="Wingdings"/>
              </a:rPr>
              <a:t>In a conference or writing workshop, ask questions such as:</a:t>
            </a:r>
          </a:p>
          <a:p>
            <a:pPr lvl="1"/>
            <a:r>
              <a:rPr lang="en-US" dirty="0">
                <a:sym typeface="Wingdings"/>
              </a:rPr>
              <a:t>What is the history of this idea/concept?</a:t>
            </a:r>
          </a:p>
          <a:p>
            <a:pPr lvl="1"/>
            <a:r>
              <a:rPr lang="en-US" dirty="0">
                <a:sym typeface="Wingdings"/>
              </a:rPr>
              <a:t>What have others said on this topic that is relevant to our discussion? </a:t>
            </a:r>
          </a:p>
          <a:p>
            <a:pPr lvl="1"/>
            <a:r>
              <a:rPr lang="en-US" dirty="0">
                <a:sym typeface="Wingdings"/>
              </a:rPr>
              <a:t>How does it relate to other ideas that we’ve been discussing?</a:t>
            </a:r>
          </a:p>
          <a:p>
            <a:pPr lvl="1"/>
            <a:r>
              <a:rPr lang="en-US" dirty="0">
                <a:sym typeface="Wingdings"/>
              </a:rPr>
              <a:t>What do the dissenting voices have to say? How might we answer them?</a:t>
            </a:r>
          </a:p>
        </p:txBody>
      </p:sp>
    </p:spTree>
    <p:extLst>
      <p:ext uri="{BB962C8B-B14F-4D97-AF65-F5344CB8AC3E}">
        <p14:creationId xmlns:p14="http://schemas.microsoft.com/office/powerpoint/2010/main" val="392455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E7BE9-3909-3E45-8713-141FE9ED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Drafting: Composing a Working 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8194D-2982-1A42-940E-9F9764478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Advise students to:</a:t>
            </a:r>
            <a:endParaRPr lang="en-US" sz="2000" dirty="0">
              <a:sym typeface="Wingdings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1800" dirty="0">
                <a:sym typeface="Wingdings"/>
              </a:rPr>
              <a:t>Post thesis where they can see it</a:t>
            </a:r>
          </a:p>
          <a:p>
            <a:pPr lvl="1">
              <a:buFont typeface="Wingdings" pitchFamily="2" charset="2"/>
              <a:buChar char="Ø"/>
            </a:pPr>
            <a:r>
              <a:rPr lang="en-US" sz="1800" dirty="0">
                <a:sym typeface="Wingdings"/>
              </a:rPr>
              <a:t>Revise thesis as they develop their argument</a:t>
            </a:r>
            <a:endParaRPr lang="en-US" b="1" dirty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18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67F1-66A9-C04F-BE9A-1EFFEF32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Drafting: A Recursive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767AB-89D8-E04D-B04A-3F30CCC46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2" y="2603500"/>
            <a:ext cx="11242431" cy="3416300"/>
          </a:xfrm>
        </p:spPr>
        <p:txBody>
          <a:bodyPr>
            <a:normAutofit/>
          </a:bodyPr>
          <a:lstStyle/>
          <a:p>
            <a:r>
              <a:rPr lang="en-US" dirty="0"/>
              <a:t>As new ideas and unexpected problems are discovered, students return to earlier processes: brainstorming, re-sketching ideas, rewriting outlines, revising and refining earlier theses.</a:t>
            </a:r>
          </a:p>
          <a:p>
            <a:r>
              <a:rPr lang="en-US" dirty="0"/>
              <a:t>Instructors can encourage students by modeling this process as typical and discussing writing habits.</a:t>
            </a:r>
            <a:endParaRPr lang="en-US" dirty="0">
              <a:sym typeface="Wingding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83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67F1-66A9-C04F-BE9A-1EFFEF32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767AB-89D8-E04D-B04A-3F30CCC46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2" y="2603500"/>
            <a:ext cx="11242431" cy="3416300"/>
          </a:xfrm>
        </p:spPr>
        <p:txBody>
          <a:bodyPr>
            <a:normAutofit/>
          </a:bodyPr>
          <a:lstStyle/>
          <a:p>
            <a:r>
              <a:rPr lang="en-US" dirty="0"/>
              <a:t>Instructors should discuss expectations of the (academic) audience and the practices of scholarship—including the particular expectations and conventions of your discipline.</a:t>
            </a:r>
          </a:p>
          <a:p>
            <a:r>
              <a:rPr lang="en-US" dirty="0"/>
              <a:t>Most students also benefit from a discussion of general reader expectations, which can also help them revise their style. </a:t>
            </a:r>
          </a:p>
          <a:p>
            <a:pPr lvl="1"/>
            <a:r>
              <a:rPr lang="en-US" dirty="0"/>
              <a:t>For example: Readers expect to find the main idea of a sentence in the main clause. If it’s placed elsewhere, the reader will have to work to figure out what you’re trying to say.  </a:t>
            </a:r>
          </a:p>
        </p:txBody>
      </p:sp>
    </p:spTree>
    <p:extLst>
      <p:ext uri="{BB962C8B-B14F-4D97-AF65-F5344CB8AC3E}">
        <p14:creationId xmlns:p14="http://schemas.microsoft.com/office/powerpoint/2010/main" val="158535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3F74A-9867-1D4A-B2FB-D8060FBF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Revising: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AB98B-CE63-6B4A-9CD3-742E5228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2344615"/>
            <a:ext cx="11195538" cy="423203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Feedback should be prompt, ideally within 1-2 weeks. </a:t>
            </a:r>
          </a:p>
          <a:p>
            <a:r>
              <a:rPr lang="en-US" dirty="0"/>
              <a:t>Feedback should have consequences. When a student submits a revision, consider asking for an explanation of how the revision addressed the previous feedback.</a:t>
            </a:r>
          </a:p>
          <a:p>
            <a:r>
              <a:rPr lang="en-US" dirty="0"/>
              <a:t>Feedback shouldn’t give the answer away. It is about providing guidance. Link back into assessment criteria.</a:t>
            </a:r>
          </a:p>
          <a:p>
            <a:r>
              <a:rPr lang="en-US" dirty="0"/>
              <a:t>Focus on 3-4 main ideas. Too much feedback can prompt anxiety. Choose 2-4 elements to focus on, giving highly specific constructive commentary, rather than trying to cover all possible areas of concern.</a:t>
            </a:r>
          </a:p>
          <a:p>
            <a:r>
              <a:rPr lang="en-US" dirty="0"/>
              <a:t>Comment on strengths as well as weaknesses.</a:t>
            </a:r>
          </a:p>
          <a:p>
            <a:r>
              <a:rPr lang="en-US" dirty="0"/>
              <a:t>Make the majority of your comments at the end of the paper rather than in the margins (students pay more attention to these).</a:t>
            </a:r>
          </a:p>
          <a:p>
            <a:r>
              <a:rPr lang="en-US" dirty="0"/>
              <a:t>Suggest how the student can do better next time, rather than merely identify what they have done well or poorly on this assignment/draft.</a:t>
            </a:r>
          </a:p>
          <a:p>
            <a:r>
              <a:rPr lang="en-US" dirty="0"/>
              <a:t>Feedback is not editing! Diagnosis + clear suggestions for improvement are needed: “Here’s what’s wrong and here’s how to fix it.”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746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A1562-39F5-0844-A662-D70D681BE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723" y="973668"/>
            <a:ext cx="9589477" cy="706964"/>
          </a:xfrm>
        </p:spPr>
        <p:txBody>
          <a:bodyPr/>
          <a:lstStyle/>
          <a:p>
            <a:r>
              <a:rPr lang="en-US" dirty="0"/>
              <a:t>Revising: Feedback—Managing Your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868C2-F3A4-1244-B37A-983901CBF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2603500"/>
            <a:ext cx="11242430" cy="3416300"/>
          </a:xfrm>
        </p:spPr>
        <p:txBody>
          <a:bodyPr>
            <a:normAutofit/>
          </a:bodyPr>
          <a:lstStyle/>
          <a:p>
            <a:r>
              <a:rPr lang="en-US" dirty="0"/>
              <a:t>Don’t comment on everything. (e.g., tell students that you will focus on their thesis sentences and introductions, or their overall structure, or their use of sources) </a:t>
            </a:r>
            <a:r>
              <a:rPr lang="en-US" dirty="0">
                <a:sym typeface="Wingdings"/>
              </a:rPr>
              <a:t> works well in courses that require students to do several papers</a:t>
            </a:r>
          </a:p>
          <a:p>
            <a:r>
              <a:rPr lang="en-US" dirty="0">
                <a:sym typeface="Wingdings"/>
              </a:rPr>
              <a:t>Space or stagger deadlines so that you are not overwhelmed by drafts.</a:t>
            </a:r>
          </a:p>
          <a:p>
            <a:r>
              <a:rPr lang="en-US" dirty="0">
                <a:sym typeface="Wingdings"/>
              </a:rPr>
              <a:t>Use peer groups (in class or outside of class; f-2-f or virtually).</a:t>
            </a:r>
          </a:p>
          <a:p>
            <a:r>
              <a:rPr lang="en-US" dirty="0">
                <a:sym typeface="Wingdings"/>
              </a:rPr>
              <a:t>Refer students to the Writing Center or ask for a writing tutor to visit your class.</a:t>
            </a:r>
          </a:p>
          <a:p>
            <a:r>
              <a:rPr lang="en-US" dirty="0">
                <a:sym typeface="Wingdings"/>
              </a:rPr>
              <a:t>Consider meeting with your students individually or in small groups.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33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3F74A-9867-1D4A-B2FB-D8060FBF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Revising: Editing (vs. Proofreading)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CE712-3C59-7F42-B8B0-E93B3B41A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092" y="2603500"/>
            <a:ext cx="5476020" cy="576262"/>
          </a:xfrm>
        </p:spPr>
        <p:txBody>
          <a:bodyPr/>
          <a:lstStyle/>
          <a:p>
            <a:r>
              <a:rPr lang="en-US" dirty="0"/>
              <a:t>Editing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E4E27A-9317-284C-9C61-D3F6FCBFE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4092" y="3179762"/>
            <a:ext cx="5476020" cy="284003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Performed on all drafts of the document.</a:t>
            </a:r>
          </a:p>
          <a:p>
            <a:pPr>
              <a:buFont typeface="+mj-lt"/>
              <a:buAutoNum type="arabicPeriod"/>
            </a:pPr>
            <a:r>
              <a:rPr lang="en-US" dirty="0"/>
              <a:t>Addresses the core features of writing.</a:t>
            </a:r>
          </a:p>
          <a:p>
            <a:pPr>
              <a:buFont typeface="+mj-lt"/>
              <a:buAutoNum type="arabicPeriod"/>
            </a:pPr>
            <a:r>
              <a:rPr lang="en-US" dirty="0"/>
              <a:t>Enhances the language by making changes for clarity, readability, and smooth narration.</a:t>
            </a:r>
          </a:p>
          <a:p>
            <a:pPr>
              <a:buFont typeface="+mj-lt"/>
              <a:buAutoNum type="arabicPeriod"/>
            </a:pPr>
            <a:r>
              <a:rPr lang="en-US" dirty="0"/>
              <a:t>Includes word reduction, if required.</a:t>
            </a:r>
          </a:p>
          <a:p>
            <a:pPr>
              <a:buFont typeface="+mj-lt"/>
              <a:buAutoNum type="arabicPeriod"/>
            </a:pPr>
            <a:r>
              <a:rPr lang="en-US" dirty="0"/>
              <a:t>Overall quality of writing is improved.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E3AD0D0-A074-9844-8EA9-49C7CCB230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5476020" cy="576262"/>
          </a:xfrm>
        </p:spPr>
        <p:txBody>
          <a:bodyPr/>
          <a:lstStyle/>
          <a:p>
            <a:r>
              <a:rPr lang="en-US" dirty="0"/>
              <a:t>Proofreading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022060-AE15-3E49-84E0-3A89CD7AA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5476020" cy="2840039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Performed on the final draft.</a:t>
            </a:r>
          </a:p>
          <a:p>
            <a:pPr>
              <a:buFont typeface="+mj-lt"/>
              <a:buAutoNum type="arabicPeriod"/>
            </a:pPr>
            <a:r>
              <a:rPr lang="en-US" dirty="0"/>
              <a:t>Addresses surface-level issues.</a:t>
            </a:r>
          </a:p>
          <a:p>
            <a:pPr>
              <a:buFont typeface="+mj-lt"/>
              <a:buAutoNum type="arabicPeriod"/>
            </a:pPr>
            <a:r>
              <a:rPr lang="en-US" dirty="0"/>
              <a:t>Eliminates misspellings, grammatical and punctuation errors, inconsistencies, formatting errors, etc.</a:t>
            </a:r>
          </a:p>
          <a:p>
            <a:pPr>
              <a:buFont typeface="+mj-lt"/>
              <a:buAutoNum type="arabicPeriod"/>
            </a:pPr>
            <a:r>
              <a:rPr lang="en-US" dirty="0"/>
              <a:t>Does not include word count reduction.</a:t>
            </a:r>
          </a:p>
          <a:p>
            <a:pPr>
              <a:buFont typeface="+mj-lt"/>
              <a:buAutoNum type="arabicPeriod"/>
            </a:pPr>
            <a:r>
              <a:rPr lang="en-US" dirty="0"/>
              <a:t>Makes already good writing error-free.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29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3F74A-9867-1D4A-B2FB-D8060FBF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Revising: Publishing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AB98B-CE63-6B4A-9CD3-742E5228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816" y="2603500"/>
            <a:ext cx="11160370" cy="3416300"/>
          </a:xfrm>
        </p:spPr>
        <p:txBody>
          <a:bodyPr/>
          <a:lstStyle/>
          <a:p>
            <a:r>
              <a:rPr lang="en-US" dirty="0"/>
              <a:t>In its simplest form: The submission of a paper that was composed with a particular audience in mind.</a:t>
            </a:r>
          </a:p>
          <a:p>
            <a:r>
              <a:rPr lang="en-US" dirty="0"/>
              <a:t>Final Presentations.</a:t>
            </a:r>
          </a:p>
          <a:p>
            <a:r>
              <a:rPr lang="en-US" dirty="0"/>
              <a:t>Publish students’ work on a class blog/website or through Google Drive.</a:t>
            </a:r>
          </a:p>
          <a:p>
            <a:endParaRPr lang="en-US" dirty="0"/>
          </a:p>
          <a:p>
            <a:r>
              <a:rPr lang="en-US" dirty="0"/>
              <a:t>(Publishing through Google Drive: </a:t>
            </a:r>
            <a:r>
              <a:rPr lang="en-US" u="sng" dirty="0">
                <a:hlinkClick r:id="rId2"/>
              </a:rPr>
              <a:t>https://support.google.com/docs/answer/183965?co=GENIE.Platform%3DDesktop&amp;hl=en</a:t>
            </a:r>
            <a:r>
              <a:rPr lang="en-US" dirty="0"/>
              <a:t>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659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3F74A-9867-1D4A-B2FB-D8060FBF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Revising: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AB98B-CE63-6B4A-9CD3-742E5228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8" y="2603500"/>
            <a:ext cx="11242430" cy="3416300"/>
          </a:xfrm>
        </p:spPr>
        <p:txBody>
          <a:bodyPr/>
          <a:lstStyle/>
          <a:p>
            <a:r>
              <a:rPr lang="en-US" dirty="0"/>
              <a:t>At the end of the unit or project, ask students:</a:t>
            </a:r>
          </a:p>
          <a:p>
            <a:pPr lvl="1"/>
            <a:r>
              <a:rPr lang="en-US" dirty="0"/>
              <a:t>What they have learned.</a:t>
            </a:r>
          </a:p>
          <a:p>
            <a:pPr lvl="1"/>
            <a:r>
              <a:rPr lang="en-US" dirty="0"/>
              <a:t>What they could have done better &amp; how they can improve.</a:t>
            </a:r>
          </a:p>
          <a:p>
            <a:r>
              <a:rPr lang="en-US" dirty="0"/>
              <a:t>Use this exercise to help student understand how knowledge transfers from one project to the next.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26810-12C7-E64A-BE60-364B96698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Ideas: Projection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103E5-80F7-DF4C-9C1B-4F856725C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2" y="2603500"/>
            <a:ext cx="9476521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At the beginning of a unit/project, ask students to brainstorm:</a:t>
            </a:r>
          </a:p>
          <a:p>
            <a:r>
              <a:rPr lang="en-US" dirty="0"/>
              <a:t>What they know about the topic</a:t>
            </a:r>
          </a:p>
          <a:p>
            <a:r>
              <a:rPr lang="en-US" dirty="0"/>
              <a:t>What questions they have about the topic</a:t>
            </a:r>
          </a:p>
          <a:p>
            <a:r>
              <a:rPr lang="en-US" dirty="0"/>
              <a:t>Why they are interested in the topic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1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261DD-A11F-3347-93AC-C10E4B5A5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Ideas: Dialogue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C36B-4CCD-0249-AF5B-46728D6A0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3500"/>
            <a:ext cx="9523413" cy="3416300"/>
          </a:xfrm>
        </p:spPr>
        <p:txBody>
          <a:bodyPr/>
          <a:lstStyle/>
          <a:p>
            <a:r>
              <a:rPr lang="en-US" dirty="0"/>
              <a:t>Instructors and students can engage in dialogue and asking questions</a:t>
            </a:r>
          </a:p>
          <a:p>
            <a:r>
              <a:rPr lang="en-US" dirty="0"/>
              <a:t>Conferences or in-class settings</a:t>
            </a:r>
          </a:p>
        </p:txBody>
      </p:sp>
    </p:spTree>
    <p:extLst>
      <p:ext uri="{BB962C8B-B14F-4D97-AF65-F5344CB8AC3E}">
        <p14:creationId xmlns:p14="http://schemas.microsoft.com/office/powerpoint/2010/main" val="150812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F05B3-851A-F943-BCF9-88232494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Ideas: Theme Finding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71DE4-EF9B-4C44-8DAD-327F6A495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985" y="2603500"/>
            <a:ext cx="1112519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Reductive Questioning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Student A: Articulate your topic as concretely and specifically as you can.</a:t>
            </a:r>
          </a:p>
          <a:p>
            <a:r>
              <a:rPr lang="en-US" dirty="0"/>
              <a:t>Student B:  pose a question that gets at something more particular about the topic.</a:t>
            </a:r>
          </a:p>
          <a:p>
            <a:r>
              <a:rPr lang="en-US" dirty="0"/>
              <a:t>Student A: answer the question.</a:t>
            </a:r>
          </a:p>
          <a:p>
            <a:r>
              <a:rPr lang="en-US" dirty="0"/>
              <a:t>Student B: pose another question aimed at a particular aspect.</a:t>
            </a:r>
          </a:p>
          <a:p>
            <a:r>
              <a:rPr lang="en-US" dirty="0"/>
              <a:t>Student A: answer the question…</a:t>
            </a:r>
          </a:p>
          <a:p>
            <a:r>
              <a:rPr lang="en-US" dirty="0"/>
              <a:t>And so on.  Then exchange roles.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5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B4E9C-83D7-FC44-BE90-BC7BC5B9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Ideas: Listing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0D609-6917-9542-9614-EC26B911C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2603500"/>
            <a:ext cx="11101753" cy="3416300"/>
          </a:xfrm>
        </p:spPr>
        <p:txBody>
          <a:bodyPr/>
          <a:lstStyle/>
          <a:p>
            <a:r>
              <a:rPr lang="en-US" dirty="0"/>
              <a:t>Quick and dirty way to write down issues and concerns that writers can use later on in a map cluster or for a </a:t>
            </a:r>
            <a:r>
              <a:rPr lang="en-US" dirty="0" err="1"/>
              <a:t>freewrite</a:t>
            </a:r>
            <a:r>
              <a:rPr lang="en-US" dirty="0"/>
              <a:t>. </a:t>
            </a:r>
          </a:p>
          <a:p>
            <a:r>
              <a:rPr lang="en-US" dirty="0"/>
              <a:t>Because listing is so quick and easy, a list can often serve as one of the first texts writers produce in the writing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4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CC51D-052B-6D4F-B611-8F0728C2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Ideas: Map 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7B51-5B48-9E45-B2DC-559ED0FD0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154" y="2603500"/>
            <a:ext cx="11125200" cy="3416300"/>
          </a:xfrm>
        </p:spPr>
        <p:txBody>
          <a:bodyPr/>
          <a:lstStyle/>
          <a:p>
            <a:r>
              <a:rPr lang="en-US" dirty="0"/>
              <a:t>Mapping, clustering uses words but allows for the spatial arrangement of different ideas, categories, stages, etc. </a:t>
            </a:r>
          </a:p>
          <a:p>
            <a:r>
              <a:rPr lang="en-US" dirty="0"/>
              <a:t>Writers who think visually and whose way of understanding embodies the truism “a picture is worth a thousand words” will find this kind of invention activity especially helpful. </a:t>
            </a:r>
          </a:p>
          <a:p>
            <a:r>
              <a:rPr lang="en-US" dirty="0"/>
              <a:t>Resembles a list, but the concepts are arranged in relationship to other concepts – giving the writer a stronger sense of the relationship of key ideas to each other and the role they play in discovering and conveying the writer’s main ideas.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77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CEF3-2ADB-D741-AE31-7FE88A2F5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Ideas: Freewriting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D7E0D-230C-4445-96C5-29BBC24A8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2" y="2356338"/>
            <a:ext cx="5744307" cy="369277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100" dirty="0"/>
              <a:t>Freewriting Exercise #1</a:t>
            </a:r>
          </a:p>
          <a:p>
            <a:pPr marL="0" indent="0">
              <a:buNone/>
            </a:pPr>
            <a:r>
              <a:rPr lang="en-US" dirty="0"/>
              <a:t>Ask students to pose the topic as a question and then respond to:</a:t>
            </a:r>
          </a:p>
          <a:p>
            <a:r>
              <a:rPr lang="en-US" dirty="0"/>
              <a:t>Who</a:t>
            </a:r>
          </a:p>
          <a:p>
            <a:r>
              <a:rPr lang="en-US" dirty="0"/>
              <a:t>When</a:t>
            </a:r>
          </a:p>
          <a:p>
            <a:r>
              <a:rPr lang="en-US" dirty="0"/>
              <a:t>Where</a:t>
            </a:r>
          </a:p>
          <a:p>
            <a:r>
              <a:rPr lang="en-US" dirty="0"/>
              <a:t>How </a:t>
            </a:r>
          </a:p>
          <a:p>
            <a:r>
              <a:rPr lang="en-US" dirty="0"/>
              <a:t>So What</a:t>
            </a:r>
          </a:p>
          <a:p>
            <a:r>
              <a:rPr lang="en-US" dirty="0"/>
              <a:t>To what extent</a:t>
            </a:r>
          </a:p>
          <a:p>
            <a:r>
              <a:rPr lang="en-US" dirty="0"/>
              <a:t>With what consequences</a:t>
            </a:r>
          </a:p>
          <a:p>
            <a:r>
              <a:rPr lang="en-US" dirty="0"/>
              <a:t>At what cost/with what benefits</a:t>
            </a:r>
          </a:p>
          <a:p>
            <a:r>
              <a:rPr lang="en-US" dirty="0"/>
              <a:t>Through what perspective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D0EDA7-3E8B-0B43-A87C-BF68644E6D83}"/>
              </a:ext>
            </a:extLst>
          </p:cNvPr>
          <p:cNvSpPr txBox="1">
            <a:spLocks/>
          </p:cNvSpPr>
          <p:nvPr/>
        </p:nvSpPr>
        <p:spPr>
          <a:xfrm>
            <a:off x="6494585" y="2356338"/>
            <a:ext cx="5111261" cy="3527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400" dirty="0"/>
              <a:t>Freewriting Exercise #2</a:t>
            </a:r>
          </a:p>
          <a:p>
            <a:r>
              <a:rPr lang="en-US" sz="1300" dirty="0"/>
              <a:t>5-10 minutes</a:t>
            </a:r>
          </a:p>
          <a:p>
            <a:r>
              <a:rPr lang="en-US" sz="1300" dirty="0"/>
              <a:t>Ask students to write without stopping for a set amount of time</a:t>
            </a:r>
          </a:p>
          <a:p>
            <a:r>
              <a:rPr lang="en-US" sz="1300" dirty="0"/>
              <a:t>When “stuck,” students should repeat the last word until they are “unstuck”</a:t>
            </a:r>
          </a:p>
          <a:p>
            <a:r>
              <a:rPr lang="en-US" sz="1300" dirty="0"/>
              <a:t>Freewriting is a good way to help writers open up their brains and get all that they know and can say out. They can consciously work on it later in the writing process.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3813EA0-3F12-D74C-BF5C-655081B3A68B}"/>
              </a:ext>
            </a:extLst>
          </p:cNvPr>
          <p:cNvSpPr txBox="1">
            <a:spLocks/>
          </p:cNvSpPr>
          <p:nvPr/>
        </p:nvSpPr>
        <p:spPr>
          <a:xfrm>
            <a:off x="539261" y="5896706"/>
            <a:ext cx="11066585" cy="706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Share these ideas in class discussion; analyze strengths, weaknesses, relevance.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41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7D53C-C290-FD46-B909-FBDBAD34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Focusing: Looping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AE5D5-A8FD-FE4A-9432-0E6EB7836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985" y="2603500"/>
            <a:ext cx="11125199" cy="3416300"/>
          </a:xfrm>
        </p:spPr>
        <p:txBody>
          <a:bodyPr>
            <a:normAutofit/>
          </a:bodyPr>
          <a:lstStyle/>
          <a:p>
            <a:r>
              <a:rPr lang="en-US" dirty="0"/>
              <a:t>Builds on freewriting activity.</a:t>
            </a:r>
          </a:p>
          <a:p>
            <a:r>
              <a:rPr lang="en-US" dirty="0"/>
              <a:t>Writers look at the texts they generated during freewriting and identify issues or concerns they’d like to explore more fully. </a:t>
            </a:r>
          </a:p>
          <a:p>
            <a:r>
              <a:rPr lang="en-US" dirty="0"/>
              <a:t>Focusing on these issues, concerns, or insights, writers repeat the freewriting exercise. </a:t>
            </a:r>
          </a:p>
          <a:p>
            <a:r>
              <a:rPr lang="en-US" dirty="0"/>
              <a:t>For a second loop, writers can choose another issue and develop it further. </a:t>
            </a:r>
          </a:p>
          <a:p>
            <a:r>
              <a:rPr lang="en-US" dirty="0"/>
              <a:t>Looping provides a way for writers to explore the more interesting writing and ideas that occur when they write for a set period of time without stopping.</a:t>
            </a:r>
          </a:p>
          <a:p>
            <a:r>
              <a:rPr lang="en-US" dirty="0"/>
              <a:t>Each time the student rewrites, the idea becomes more focused and the student will have something to start with for a draft.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6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B00F9-6141-9B4B-991B-A856841B6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Drafting: Discover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70BA9-C5E7-B146-8AF5-7743CE0B2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students to write a discovery draft (more formal and focused than a </a:t>
            </a:r>
            <a:r>
              <a:rPr lang="en-US" dirty="0" err="1"/>
              <a:t>freewrite</a:t>
            </a:r>
            <a:r>
              <a:rPr lang="en-US" dirty="0"/>
              <a:t>) as a first response to a formal writing assignment. </a:t>
            </a:r>
          </a:p>
          <a:p>
            <a:r>
              <a:rPr lang="en-US" dirty="0"/>
              <a:t>The draft will be shared and commented on by peers and instructor for coherence of its main idea and supporting evidence. </a:t>
            </a:r>
          </a:p>
          <a:p>
            <a:r>
              <a:rPr lang="en-US" dirty="0"/>
              <a:t>The discovery draft will allow students to build on early ideas as a more complete draft is written.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5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74</TotalTime>
  <Words>1461</Words>
  <Application>Microsoft Macintosh PowerPoint</Application>
  <PresentationFormat>Widescreen</PresentationFormat>
  <Paragraphs>125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Wingdings</vt:lpstr>
      <vt:lpstr>Wingdings 3</vt:lpstr>
      <vt:lpstr>Ion Boardroom</vt:lpstr>
      <vt:lpstr>Scaffolding:</vt:lpstr>
      <vt:lpstr>Generating Ideas: Projection</vt:lpstr>
      <vt:lpstr>Generating Ideas: Dialogue</vt:lpstr>
      <vt:lpstr>Generating Ideas: Theme Finding</vt:lpstr>
      <vt:lpstr>Generating Ideas: Listing </vt:lpstr>
      <vt:lpstr>Generating Ideas: Map Clustering</vt:lpstr>
      <vt:lpstr>Generating Ideas: Freewriting</vt:lpstr>
      <vt:lpstr>Focusing: Looping</vt:lpstr>
      <vt:lpstr>Drafting: Discover Draft</vt:lpstr>
      <vt:lpstr>Drafting: Formal or Informal Outlines</vt:lpstr>
      <vt:lpstr>Drafting: Developing &amp; Contextualizing Ideas</vt:lpstr>
      <vt:lpstr>Drafting: Composing a Working Thesis</vt:lpstr>
      <vt:lpstr>Drafting: A Recursive Process</vt:lpstr>
      <vt:lpstr>Revision</vt:lpstr>
      <vt:lpstr>Revising: Feedback</vt:lpstr>
      <vt:lpstr>Revising: Feedback—Managing Your Time</vt:lpstr>
      <vt:lpstr>Revising: Editing (vs. Proofreading)</vt:lpstr>
      <vt:lpstr>Revising: Publishing</vt:lpstr>
      <vt:lpstr>Revising: 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IT1.1 Into Your Course:</dc:title>
  <dc:creator>Sigrid Streit</dc:creator>
  <cp:lastModifiedBy>Sigrid Streit</cp:lastModifiedBy>
  <cp:revision>20</cp:revision>
  <dcterms:created xsi:type="dcterms:W3CDTF">2020-03-06T21:31:41Z</dcterms:created>
  <dcterms:modified xsi:type="dcterms:W3CDTF">2024-08-18T01:57:43Z</dcterms:modified>
</cp:coreProperties>
</file>